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66" r:id="rId4"/>
    <p:sldId id="271" r:id="rId5"/>
    <p:sldId id="401" r:id="rId6"/>
    <p:sldId id="267" r:id="rId7"/>
    <p:sldId id="275" r:id="rId8"/>
    <p:sldId id="402" r:id="rId9"/>
    <p:sldId id="276" r:id="rId10"/>
    <p:sldId id="277" r:id="rId11"/>
    <p:sldId id="278" r:id="rId12"/>
    <p:sldId id="280" r:id="rId13"/>
    <p:sldId id="281" r:id="rId14"/>
    <p:sldId id="282" r:id="rId15"/>
    <p:sldId id="285" r:id="rId16"/>
    <p:sldId id="287" r:id="rId17"/>
    <p:sldId id="290" r:id="rId18"/>
    <p:sldId id="291" r:id="rId19"/>
    <p:sldId id="311" r:id="rId20"/>
    <p:sldId id="312" r:id="rId21"/>
    <p:sldId id="316" r:id="rId22"/>
    <p:sldId id="322" r:id="rId23"/>
    <p:sldId id="325" r:id="rId24"/>
    <p:sldId id="330" r:id="rId25"/>
    <p:sldId id="333" r:id="rId26"/>
    <p:sldId id="334" r:id="rId27"/>
    <p:sldId id="336" r:id="rId28"/>
    <p:sldId id="403" r:id="rId29"/>
    <p:sldId id="340" r:id="rId30"/>
    <p:sldId id="343" r:id="rId31"/>
    <p:sldId id="345" r:id="rId32"/>
    <p:sldId id="355" r:id="rId33"/>
    <p:sldId id="382" r:id="rId34"/>
    <p:sldId id="392" r:id="rId35"/>
    <p:sldId id="409" r:id="rId36"/>
    <p:sldId id="406" r:id="rId37"/>
    <p:sldId id="407" r:id="rId38"/>
    <p:sldId id="408" r:id="rId3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76E9D-B43F-4354-89A0-EE2562CD8F13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3C558-6684-4B7D-B0FE-125624F579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9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5222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8A644D-3CBB-4CCA-9B75-281F8140D66E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pt-B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5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61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43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19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86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86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93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30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17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76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63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52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0B76-D5E4-494E-8FBA-A83A2BDC0955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56754-D761-45F6-9722-E70B1061D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1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Gestão de benefícios previdenciários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Brasília, novembro de 2016</a:t>
            </a:r>
          </a:p>
          <a:p>
            <a:r>
              <a:rPr lang="pt-BR" dirty="0"/>
              <a:t>Magadar R.C. Briguet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30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SERVIDORES COM DIREITO A APOSENTADORIA POR INVALIDEZ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b="1" dirty="0"/>
              <a:t>Dois grupos:</a:t>
            </a:r>
          </a:p>
          <a:p>
            <a:r>
              <a:rPr lang="pt-BR" b="1" dirty="0"/>
              <a:t> 1º grupo: servidores que ingressaram até 31.12.2003: art. 6 A da EC 41 (EC 70/12)</a:t>
            </a:r>
          </a:p>
          <a:p>
            <a:r>
              <a:rPr lang="pt-BR" b="1" dirty="0"/>
              <a:t>2º grupo: servidores que ingressaram após 01.01.2004: art. 40, § 1º, I da CF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889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APOSENTADORIA – ART. 40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82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b="1" dirty="0" err="1"/>
              <a:t>Aposentadoria</a:t>
            </a:r>
            <a:r>
              <a:rPr lang="en-US" altLang="pt-BR" b="1" dirty="0"/>
              <a:t> </a:t>
            </a:r>
            <a:r>
              <a:rPr lang="en-US" altLang="pt-BR" b="1" dirty="0" err="1"/>
              <a:t>por</a:t>
            </a:r>
            <a:r>
              <a:rPr lang="en-US" altLang="pt-BR" b="1" dirty="0"/>
              <a:t> </a:t>
            </a:r>
            <a:r>
              <a:rPr lang="en-US" altLang="pt-BR" b="1" dirty="0" err="1"/>
              <a:t>contribuição</a:t>
            </a:r>
            <a:r>
              <a:rPr lang="en-US" altLang="pt-BR" b="1" dirty="0"/>
              <a:t> e </a:t>
            </a:r>
            <a:r>
              <a:rPr lang="en-US" altLang="pt-BR" b="1" dirty="0" err="1"/>
              <a:t>idade</a:t>
            </a:r>
            <a:r>
              <a:rPr lang="en-US" altLang="pt-BR" b="1" dirty="0"/>
              <a:t>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95 (60 idade e 35 de tempo de contribuição -  Homem)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85 (55 idade e 30 de tempo de contribuição - Mulher)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 anos de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efetivo exercício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no serviço público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 anos no cargo efetivo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Tempo de contribuição aos regimes de previdência – averbação de certidão – recadastramento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Averbação de certidão somente no ato de aposentadoria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- consequências</a:t>
            </a:r>
          </a:p>
          <a:p>
            <a:pPr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931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b="1" dirty="0" err="1"/>
              <a:t>Aposentadoria</a:t>
            </a:r>
            <a:r>
              <a:rPr lang="en-US" altLang="pt-BR" b="1" dirty="0"/>
              <a:t> </a:t>
            </a:r>
            <a:r>
              <a:rPr lang="en-US" altLang="pt-BR" b="1" dirty="0" err="1"/>
              <a:t>por</a:t>
            </a:r>
            <a:r>
              <a:rPr lang="en-US" altLang="pt-BR" b="1" dirty="0"/>
              <a:t> </a:t>
            </a:r>
            <a:r>
              <a:rPr lang="en-US" altLang="pt-BR" b="1" dirty="0" err="1"/>
              <a:t>idade</a:t>
            </a:r>
            <a:r>
              <a:rPr lang="en-US" altLang="pt-BR" b="1" dirty="0"/>
              <a:t> com </a:t>
            </a:r>
            <a:r>
              <a:rPr lang="en-US" altLang="pt-BR" b="1" dirty="0" err="1"/>
              <a:t>proventos</a:t>
            </a:r>
            <a:r>
              <a:rPr lang="en-US" altLang="pt-BR" b="1" dirty="0"/>
              <a:t> </a:t>
            </a:r>
            <a:r>
              <a:rPr lang="en-US" altLang="pt-BR" b="1" dirty="0" err="1"/>
              <a:t>proporcionais</a:t>
            </a:r>
            <a:r>
              <a:rPr lang="en-US" altLang="pt-BR" b="1" dirty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 b="1" dirty="0" err="1"/>
              <a:t>Idade</a:t>
            </a:r>
            <a:r>
              <a:rPr lang="en-US" altLang="pt-BR" b="1" dirty="0"/>
              <a:t>: 65 </a:t>
            </a:r>
            <a:r>
              <a:rPr lang="en-US" altLang="pt-BR" b="1" dirty="0" err="1"/>
              <a:t>anos</a:t>
            </a:r>
            <a:r>
              <a:rPr lang="en-US" altLang="pt-BR" b="1" dirty="0"/>
              <a:t> (</a:t>
            </a:r>
            <a:r>
              <a:rPr lang="en-US" altLang="pt-BR" b="1" dirty="0" err="1"/>
              <a:t>homem</a:t>
            </a:r>
            <a:r>
              <a:rPr lang="en-US" altLang="pt-BR" b="1" dirty="0"/>
              <a:t>) </a:t>
            </a:r>
            <a:r>
              <a:rPr lang="en-US" altLang="pt-BR" b="1" dirty="0" err="1"/>
              <a:t>ou</a:t>
            </a:r>
            <a:r>
              <a:rPr lang="en-US" altLang="pt-BR" b="1" dirty="0"/>
              <a:t> 60 </a:t>
            </a:r>
            <a:r>
              <a:rPr lang="en-US" altLang="pt-BR" b="1" dirty="0" err="1"/>
              <a:t>anos</a:t>
            </a:r>
            <a:r>
              <a:rPr lang="en-US" altLang="pt-BR" b="1" dirty="0"/>
              <a:t> (</a:t>
            </a:r>
            <a:r>
              <a:rPr lang="en-US" altLang="pt-BR" b="1" dirty="0" err="1"/>
              <a:t>mulher</a:t>
            </a:r>
            <a:r>
              <a:rPr lang="en-US" altLang="pt-BR" b="1" dirty="0"/>
              <a:t>)</a:t>
            </a:r>
          </a:p>
          <a:p>
            <a:r>
              <a:rPr lang="en-US" altLang="pt-BR" b="1" dirty="0"/>
              <a:t>10 </a:t>
            </a:r>
            <a:r>
              <a:rPr lang="en-US" altLang="pt-BR" b="1" dirty="0" err="1"/>
              <a:t>anos</a:t>
            </a:r>
            <a:r>
              <a:rPr lang="en-US" altLang="pt-BR" b="1" dirty="0"/>
              <a:t> de </a:t>
            </a:r>
            <a:r>
              <a:rPr lang="en-US" altLang="pt-BR" b="1" dirty="0" err="1"/>
              <a:t>efetivo</a:t>
            </a:r>
            <a:r>
              <a:rPr lang="en-US" altLang="pt-BR" b="1" dirty="0"/>
              <a:t> </a:t>
            </a:r>
            <a:r>
              <a:rPr lang="en-US" altLang="pt-BR" b="1" dirty="0" err="1"/>
              <a:t>exercício</a:t>
            </a:r>
            <a:r>
              <a:rPr lang="en-US" altLang="pt-BR" b="1" dirty="0"/>
              <a:t> no </a:t>
            </a:r>
            <a:r>
              <a:rPr lang="en-US" altLang="pt-BR" b="1" dirty="0" err="1"/>
              <a:t>serviço</a:t>
            </a:r>
            <a:r>
              <a:rPr lang="en-US" altLang="pt-BR" b="1" dirty="0"/>
              <a:t> </a:t>
            </a:r>
            <a:r>
              <a:rPr lang="en-US" altLang="pt-BR" b="1" dirty="0" err="1"/>
              <a:t>público</a:t>
            </a:r>
            <a:r>
              <a:rPr lang="en-US" altLang="pt-BR" b="1" dirty="0"/>
              <a:t> e</a:t>
            </a:r>
          </a:p>
          <a:p>
            <a:r>
              <a:rPr lang="en-US" altLang="pt-BR" b="1" dirty="0"/>
              <a:t>05 </a:t>
            </a:r>
            <a:r>
              <a:rPr lang="en-US" altLang="pt-BR" b="1" dirty="0" err="1"/>
              <a:t>anos</a:t>
            </a:r>
            <a:r>
              <a:rPr lang="en-US" altLang="pt-BR" b="1" dirty="0"/>
              <a:t> no cargo </a:t>
            </a:r>
            <a:r>
              <a:rPr lang="en-US" altLang="pt-BR" b="1" dirty="0" err="1"/>
              <a:t>efetivo</a:t>
            </a:r>
            <a:endParaRPr lang="en-US" altLang="pt-BR" b="1" dirty="0"/>
          </a:p>
          <a:p>
            <a:r>
              <a:rPr lang="en-US" altLang="pt-BR" b="1" dirty="0"/>
              <a:t>Tempo de </a:t>
            </a:r>
            <a:r>
              <a:rPr lang="en-US" altLang="pt-BR" b="1" dirty="0" err="1"/>
              <a:t>contribuição</a:t>
            </a:r>
            <a:r>
              <a:rPr lang="en-US" altLang="pt-BR" b="1" dirty="0"/>
              <a:t> – o </a:t>
            </a:r>
            <a:r>
              <a:rPr lang="en-US" altLang="pt-BR" b="1" dirty="0" err="1"/>
              <a:t>que</a:t>
            </a:r>
            <a:r>
              <a:rPr lang="en-US" altLang="pt-BR" b="1" dirty="0"/>
              <a:t> for </a:t>
            </a:r>
            <a:r>
              <a:rPr lang="en-US" altLang="pt-BR" b="1" dirty="0" err="1"/>
              <a:t>apurado</a:t>
            </a:r>
            <a:endParaRPr lang="en-US" altLang="pt-BR" b="1" dirty="0"/>
          </a:p>
          <a:p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51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0A8628F-32B3-4C32-A652-AE8A42F10FE3}" type="slidenum">
              <a:rPr lang="pt-BR" altLang="pt-BR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14</a:t>
            </a:fld>
            <a:endParaRPr lang="pt-BR" altLang="pt-BR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9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Professor(a)que vai aposentar-se(aposentadoria especial) deve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Ter ingressado no serviço público a partir de 01.01.04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85 (mínimo) (55 idade e 30 de tempo – homem)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75 (mínimo) (50 idade e 25 de tempo – mulher)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 anos de efetivo exercício no serviço público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 anos no cargo efetivo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Tempo de contribuição: funções do magistério na educação infantil, ensino fundamental e médio – sala de aula (súmula 726 do STF)</a:t>
            </a:r>
            <a:r>
              <a:rPr lang="pt-BR" altLang="pt-BR" sz="2000" b="1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/>
              <a:t>Observações importantes: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tempo de exercício de magistério deve estar certificado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Professores afastados: fora do magistério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Professores readaptados: atividade administrativa: não será computado como tempo no magistério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10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163"/>
          </a:xfrm>
        </p:spPr>
        <p:txBody>
          <a:bodyPr>
            <a:noAutofit/>
          </a:bodyPr>
          <a:lstStyle/>
          <a:p>
            <a:r>
              <a:rPr lang="pt-BR" altLang="pt-BR" sz="3200" b="1" dirty="0"/>
              <a:t>Aposentadoria dos </a:t>
            </a:r>
            <a:r>
              <a:rPr lang="pt-BR" altLang="pt-BR" sz="3200" b="1" dirty="0" err="1"/>
              <a:t>exercentes</a:t>
            </a:r>
            <a:r>
              <a:rPr lang="pt-BR" altLang="pt-BR" sz="3200" b="1" dirty="0"/>
              <a:t> de direção, coordenação e assessoramento pedagógico</a:t>
            </a:r>
          </a:p>
        </p:txBody>
      </p:sp>
      <p:sp>
        <p:nvSpPr>
          <p:cNvPr id="51203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263193"/>
            <a:ext cx="10515600" cy="545828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pt-BR" altLang="pt-BR" b="1" dirty="0"/>
          </a:p>
          <a:p>
            <a:pPr eaLnBrk="1" hangingPunct="1">
              <a:lnSpc>
                <a:spcPct val="80000"/>
              </a:lnSpc>
            </a:pPr>
            <a:r>
              <a:rPr lang="pt-BR" altLang="pt-BR" b="1" dirty="0"/>
              <a:t>Lei 11.301, de 2006 – ADI 3772 – extensão da aposentadoria especial aos professores </a:t>
            </a:r>
            <a:r>
              <a:rPr lang="pt-BR" altLang="pt-BR" b="1" dirty="0" err="1"/>
              <a:t>exercentes</a:t>
            </a:r>
            <a:r>
              <a:rPr lang="pt-BR" altLang="pt-BR" b="1" dirty="0"/>
              <a:t> das atividades de direção, coordenação e assessoramento pedagógico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800" b="1" dirty="0"/>
              <a:t>Impossibilidade de aplicação literal – a interpretação dada pelo STF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 dirty="0"/>
              <a:t>Requisitos: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600" b="1" dirty="0">
                <a:solidFill>
                  <a:srgbClr val="FF0000"/>
                </a:solidFill>
              </a:rPr>
              <a:t>ser professor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600" b="1" dirty="0">
                <a:solidFill>
                  <a:srgbClr val="FF0000"/>
                </a:solidFill>
              </a:rPr>
              <a:t>desempenho das atribuições de direção, coordenação e assessoramento pedagógico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600" b="1" dirty="0">
                <a:solidFill>
                  <a:srgbClr val="FF0000"/>
                </a:solidFill>
              </a:rPr>
              <a:t>na unidade escolar</a:t>
            </a:r>
            <a:endParaRPr lang="pt-BR" altLang="pt-BR" sz="20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pt-BR" altLang="pt-BR" sz="1600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978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983"/>
          </a:xfrm>
        </p:spPr>
        <p:txBody>
          <a:bodyPr/>
          <a:lstStyle/>
          <a:p>
            <a:r>
              <a:rPr lang="pt-BR" altLang="pt-BR" sz="3600" b="1" dirty="0"/>
              <a:t>Aposentadoria dos especialistas da educação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014609"/>
            <a:ext cx="10867768" cy="57068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pt-BR" sz="1050" b="1" dirty="0"/>
          </a:p>
          <a:p>
            <a:pPr>
              <a:lnSpc>
                <a:spcPct val="120000"/>
              </a:lnSpc>
              <a:defRPr/>
            </a:pPr>
            <a:r>
              <a:rPr lang="pt-BR" b="1" dirty="0"/>
              <a:t>Titulares de cargos efetivos: diretores, coordenadores, supervisores (Especialista da educação) – </a:t>
            </a:r>
            <a:r>
              <a:rPr lang="pt-BR" b="1" dirty="0">
                <a:solidFill>
                  <a:srgbClr val="FF0000"/>
                </a:solidFill>
              </a:rPr>
              <a:t>Impossibilidade: </a:t>
            </a:r>
          </a:p>
          <a:p>
            <a:pPr>
              <a:defRPr/>
            </a:pPr>
            <a:r>
              <a:rPr lang="pt-BR" b="1" dirty="0"/>
              <a:t>Pendem no Congresso o PL 7813/2014 e 1287/2011, a PEEC 573/2006 e PEC 14/2007  – estendem a aposentadoria especial aos especialistas</a:t>
            </a:r>
          </a:p>
          <a:p>
            <a:pPr>
              <a:defRPr/>
            </a:pPr>
            <a:r>
              <a:rPr lang="pt-BR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polêmico: decisões judiciais têm concedido a  aposentadoria especial a diretores de escola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515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compulsória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EC 88/2015 previu a compulsória aos 75 anos para os magistrados dos Tribunais superiores (desde sua edição)</a:t>
            </a:r>
          </a:p>
          <a:p>
            <a:pPr lvl="1" algn="just">
              <a:buNone/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Para os servidores: LC 152/2015 regulamentou </a:t>
            </a:r>
            <a:r>
              <a:rPr lang="pt-BR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(LC é de obrigatória observância pelos entes da Federação)</a:t>
            </a:r>
          </a:p>
          <a:p>
            <a:pPr lvl="1" algn="just">
              <a:buNone/>
              <a:defRPr/>
            </a:pPr>
            <a:endParaRPr lang="pt-BR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 proventos serão proporcionais ao tempo de contribuição</a:t>
            </a:r>
          </a:p>
          <a:p>
            <a:pPr lvl="1" algn="just">
              <a:buNone/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Diferença quando o servidor está submetido ao RGPS – necessário cumprimento de carência – 15 anos</a:t>
            </a:r>
          </a:p>
          <a:p>
            <a:pPr>
              <a:defRPr/>
            </a:pP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34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por invalidez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Duas modalidades: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A) com proventos proporcionais: regra geral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B) com proventos integrais: quando a aposentadoria for decorrente de acidente em serviço, moléstia profissional ou doença grave prevista em lei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O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rol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doenças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taxativo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 STF - RE 656860 –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repercussão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geral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obrigatória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observância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Necessidade de exames periódicos – reversão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Aposentado por invalidez pode trabalhar?</a:t>
            </a:r>
          </a:p>
          <a:p>
            <a:pPr>
              <a:lnSpc>
                <a:spcPct val="100000"/>
              </a:lnSpc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383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970462"/>
          </a:xfrm>
        </p:spPr>
        <p:txBody>
          <a:bodyPr/>
          <a:lstStyle/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  <a:p>
            <a:pPr marL="0" indent="0" algn="ctr" eaLnBrk="1" hangingPunct="1">
              <a:buNone/>
            </a:pPr>
            <a:endParaRPr lang="en-US" altLang="pt-BR" dirty="0"/>
          </a:p>
          <a:p>
            <a:pPr marL="0" indent="0" algn="ctr">
              <a:buNone/>
            </a:pPr>
            <a:r>
              <a:rPr lang="pt-BR" sz="3600" b="1" dirty="0"/>
              <a:t>A importância na conferência dos cálculos dos proventos e reajustes</a:t>
            </a:r>
          </a:p>
          <a:p>
            <a:pPr marL="0" indent="0" algn="ctr" eaLnBrk="1" hangingPunct="1">
              <a:buNone/>
            </a:pPr>
            <a:endParaRPr lang="en-US" altLang="pt-BR" sz="36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79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Gestão de benefícios previdenciários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A correta aplicação dos tipos de benefícios previdenciários</a:t>
            </a:r>
          </a:p>
          <a:p>
            <a:r>
              <a:rPr lang="pt-BR" b="1" dirty="0"/>
              <a:t>A análise dos requisitos para concessão dos benefícios previdenciários</a:t>
            </a:r>
          </a:p>
          <a:p>
            <a:r>
              <a:rPr lang="pt-BR" b="1" dirty="0"/>
              <a:t>A importância na conferência dos cálculos dos proventos e reajustes</a:t>
            </a:r>
          </a:p>
          <a:p>
            <a:r>
              <a:rPr lang="pt-BR" b="1" dirty="0"/>
              <a:t>Acompanhamento das rotinas de concessão e requerimentos</a:t>
            </a:r>
          </a:p>
          <a:p>
            <a:r>
              <a:rPr lang="pt-BR" b="1" dirty="0"/>
              <a:t>Deliberações e supervisão dos conselheiros acerca da gestão dos benefícios</a:t>
            </a:r>
          </a:p>
        </p:txBody>
      </p:sp>
    </p:spTree>
    <p:extLst>
      <p:ext uri="{BB962C8B-B14F-4D97-AF65-F5344CB8AC3E}">
        <p14:creationId xmlns:p14="http://schemas.microsoft.com/office/powerpoint/2010/main" val="3820758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Cálculo dos proventos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 aposentadoria por idade e tempo de contribuição, idade, invalidez e compulsória</a:t>
            </a:r>
          </a:p>
          <a:p>
            <a:pP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Cálculo de média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Compara-se com a remuneração no cargo efetivo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Fixa-se o provento no menor valor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Proventos com direito ao reajuste anual que preserve valor real do benefício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Quando a aposentadoria for com proventos proporcionais: percentual</a:t>
            </a:r>
          </a:p>
          <a:p>
            <a:pPr>
              <a:defRPr/>
            </a:pP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625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b="1" dirty="0"/>
              <a:t>Fator dia a ser utilizado no caso de aposentadoria com proventos proporcionais</a:t>
            </a:r>
          </a:p>
        </p:txBody>
      </p:sp>
      <p:sp>
        <p:nvSpPr>
          <p:cNvPr id="46083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altLang="pt-BR" sz="2400" b="1" dirty="0"/>
              <a:t>Homem</a:t>
            </a:r>
          </a:p>
          <a:p>
            <a:pPr eaLnBrk="1" hangingPunct="1"/>
            <a:r>
              <a:rPr lang="pt-BR" altLang="pt-BR" sz="2400" b="1" dirty="0">
                <a:solidFill>
                  <a:srgbClr val="FF0000"/>
                </a:solidFill>
              </a:rPr>
              <a:t>0,0078277(fator dia para o homem</a:t>
            </a:r>
            <a:r>
              <a:rPr lang="pt-BR" altLang="pt-BR" sz="2400" b="1" dirty="0"/>
              <a:t>)</a:t>
            </a:r>
          </a:p>
          <a:p>
            <a:pPr eaLnBrk="1" hangingPunct="1"/>
            <a:r>
              <a:rPr lang="pt-BR" altLang="pt-BR" sz="2400" b="1" dirty="0"/>
              <a:t> Se contar com 32 anos= 32x365= 11.680</a:t>
            </a:r>
          </a:p>
          <a:p>
            <a:pPr eaLnBrk="1" hangingPunct="1"/>
            <a:r>
              <a:rPr lang="pt-BR" altLang="pt-BR" sz="2400" b="1" dirty="0"/>
              <a:t>0,0078277 x 11.680= 91,42% é o percentual</a:t>
            </a:r>
          </a:p>
          <a:p>
            <a:pPr eaLnBrk="1" hangingPunct="1"/>
            <a:endParaRPr lang="pt-BR" altLang="pt-BR" sz="2400" b="1" dirty="0"/>
          </a:p>
          <a:p>
            <a:pPr eaLnBrk="1" hangingPunct="1"/>
            <a:r>
              <a:rPr lang="pt-BR" altLang="pt-BR" sz="2400" b="1" dirty="0"/>
              <a:t>Mulher</a:t>
            </a:r>
          </a:p>
          <a:p>
            <a:pPr eaLnBrk="1" hangingPunct="1"/>
            <a:r>
              <a:rPr lang="pt-BR" altLang="pt-BR" sz="2400" b="1" dirty="0">
                <a:solidFill>
                  <a:srgbClr val="FF0000"/>
                </a:solidFill>
              </a:rPr>
              <a:t>0,0091324 (fator dia para a mulher)</a:t>
            </a:r>
          </a:p>
          <a:p>
            <a:pPr eaLnBrk="1" hangingPunct="1"/>
            <a:r>
              <a:rPr lang="pt-BR" altLang="pt-BR" sz="2400" b="1" dirty="0"/>
              <a:t>Se contar com 29 anos de contribuição=</a:t>
            </a:r>
          </a:p>
          <a:p>
            <a:pPr eaLnBrk="1" hangingPunct="1">
              <a:buFontTx/>
              <a:buNone/>
            </a:pPr>
            <a:r>
              <a:rPr lang="pt-BR" altLang="pt-BR" sz="2400" b="1" dirty="0"/>
              <a:t>    29x365= 10.585</a:t>
            </a:r>
          </a:p>
          <a:p>
            <a:pPr eaLnBrk="1" hangingPunct="1">
              <a:buFontTx/>
              <a:buNone/>
            </a:pPr>
            <a:r>
              <a:rPr lang="pt-BR" altLang="pt-BR" sz="2400" b="1" dirty="0"/>
              <a:t>  0,0091324x 10.585 = 96,66% é o percentual</a:t>
            </a:r>
          </a:p>
          <a:p>
            <a:pPr eaLnBrk="1" hangingPunct="1">
              <a:buFontTx/>
              <a:buNone/>
            </a:pPr>
            <a:endParaRPr lang="pt-BR" altLang="pt-BR" sz="2400" b="1" dirty="0"/>
          </a:p>
          <a:p>
            <a:endParaRPr lang="pt-BR" alt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432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 QUE É REAJUSTAMENTO (vencimentos, proventos e pensões)?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Reajuste – objetiva a manutenção do poder aquisitivo da remuneração, dos proventos e pensões: afastar os nefastos efeitos da inflação</a:t>
            </a:r>
          </a:p>
          <a:p>
            <a:r>
              <a:rPr lang="pt-BR" b="1" dirty="0"/>
              <a:t>Correção monetária: não se constitui em um </a:t>
            </a:r>
            <a:r>
              <a:rPr lang="pt-BR" b="1" i="1" dirty="0" err="1"/>
              <a:t>plus</a:t>
            </a:r>
            <a:r>
              <a:rPr lang="pt-BR" b="1" i="1" dirty="0"/>
              <a:t>, </a:t>
            </a:r>
            <a:r>
              <a:rPr lang="pt-BR" b="1" dirty="0"/>
              <a:t>não é penalidade, mas mera reposição do valor real da moeda corroída pela inflação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939617F-8AAD-49DB-83E4-92866014D139}" type="slidenum">
              <a:rPr lang="pt-BR" altLang="pt-BR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23</a:t>
            </a:fld>
            <a:endParaRPr lang="pt-BR" altLang="pt-BR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11504" y="620713"/>
            <a:ext cx="9199296" cy="5505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pt-BR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pt-BR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pt-BR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	Regras transitórias de 		aposentadoria (são cinco: art. 2º 	da EC 41; art. 3º da EC 41; art. 6º 	da EC 41 e art.3º da EC 47; EC 70)</a:t>
            </a:r>
          </a:p>
          <a:p>
            <a:pPr eaLnBrk="1" hangingPunct="1">
              <a:buFontTx/>
              <a:buNone/>
              <a:defRPr/>
            </a:pPr>
            <a:endParaRPr lang="pt-BR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385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B0185F4-AD18-40DE-ACB7-0E6FCD1712BD}" type="slidenum">
              <a:rPr lang="pt-BR" altLang="pt-BR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24</a:t>
            </a:fld>
            <a:endParaRPr lang="pt-BR" altLang="pt-BR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9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Servidor que vai aposentar-se com proventos integrais (art. 6º EC 41)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 ingressado em cargo efetivo  até 31.12.03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95 (60 idade e 35 tempo – homem)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85 (55 idade e 30 tempo – mulher)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 anos de efetivo exercício no serviço público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 anos de carreira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 anos de efetivo exercício no cargo efetivo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100% da remuneração no cargo efetivo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Paridade nos proventos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 (a) tem redução de cinco anos na idade e tempo de contribuição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556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884967D-24D0-4677-B417-1E036C5CC549}" type="slidenum">
              <a:rPr lang="pt-BR" altLang="pt-BR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25</a:t>
            </a:fld>
            <a:endParaRPr lang="pt-BR" altLang="pt-BR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Servidor que vai aposentar-se com proventos integrais (art. 3ºda EC 47/05)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 ingressado em cargo efetivo até 16.12.98</a:t>
            </a: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Homem: 35 anos de contribuição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Mulher: 30 anos de contribuição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 anos de efetivo exercício no serviço público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 anos de carreira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 anos no cargo em que se dará a aposentadoria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Idade mínima resultante da redução, relativamente aos 60 anos de idade (homem) e 55 anos de idade (mulher), de um ano de idade para cada de contribuição que exceder os 35 ou 30 de contribuição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705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700D43D-0CA5-4FC9-ACB9-8D7A71D47229}" type="slidenum">
              <a:rPr lang="pt-BR" altLang="pt-BR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26</a:t>
            </a:fld>
            <a:endParaRPr lang="pt-BR" altLang="pt-BR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6251"/>
            <a:ext cx="9877168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Correspondência entre idade mínima e tempo de contribuição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60 e 55 – 35 e 30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59 e 54 – 36 e 31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58 e 53 – 37 e 32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100% da remuneração no cargo efetivo – não pode exceder essa remuneração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Paridade inclusive para as pensões decorrentes dessa aposentadoria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Não há redução de tempo e idade para o professor (PEC 6/2006)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938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Aposentadoria por invalidez dos servidores que ingressaram até 31.12.2003 (concessão a partir de 01.01.2004)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/>
              <a:t>Aposentadoria por invalidez com proventos </a:t>
            </a:r>
            <a:r>
              <a:rPr lang="pt-BR" b="1" u="sng" dirty="0"/>
              <a:t>proporcionais</a:t>
            </a:r>
            <a:r>
              <a:rPr lang="pt-BR" b="1" dirty="0"/>
              <a:t> (regra) ou </a:t>
            </a:r>
            <a:r>
              <a:rPr lang="pt-BR" b="1" u="sng" dirty="0"/>
              <a:t>integrais</a:t>
            </a:r>
            <a:r>
              <a:rPr lang="pt-BR" b="1" dirty="0"/>
              <a:t> nos casos decorrentes de acidente em serviço , moléstia profissional ou doenças graves,  previstas em lei (rol é taxativo)</a:t>
            </a:r>
          </a:p>
          <a:p>
            <a:pPr>
              <a:defRPr/>
            </a:pPr>
            <a:r>
              <a:rPr lang="pt-BR" b="1" dirty="0"/>
              <a:t>Cálculo sobre </a:t>
            </a:r>
            <a:r>
              <a:rPr lang="pt-BR" b="1" dirty="0">
                <a:solidFill>
                  <a:srgbClr val="FF0000"/>
                </a:solidFill>
              </a:rPr>
              <a:t>a remuneração no cargo efetivo (não é média)</a:t>
            </a:r>
          </a:p>
          <a:p>
            <a:pPr>
              <a:defRPr/>
            </a:pPr>
            <a:r>
              <a:rPr lang="pt-BR" b="1" dirty="0"/>
              <a:t>Paridade</a:t>
            </a:r>
          </a:p>
          <a:p>
            <a:pPr>
              <a:defRPr/>
            </a:pPr>
            <a:r>
              <a:rPr lang="pt-BR" b="1" dirty="0"/>
              <a:t>Pensões decorrentes têm direito à paridad</a:t>
            </a:r>
            <a:r>
              <a:rPr lang="pt-BR" dirty="0"/>
              <a:t>e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353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Cálculo de proventos nas regras transitórias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Remuneração no cargo efetivo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valor constituído pelo vencimento base do cargo efetivo, acrescido das vantagens que a ele se incorporaram, bem como das parcelas que se tornaram permanentes na forma da lei e dos adicionais de caráter individual e das vantagens pessoais permanentes</a:t>
            </a:r>
          </a:p>
          <a:p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Parcelas transitórias: horas extras, adicionais noturno, horas excedentes: somente podem ser objeto da contribuição se houver repercussão nos proventos do servidor: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STF RE 593068 – repercussão geral, p.22.05.2009 – discute-se a exigibilidade da contribuição previdenciária sobre verbas transitórias: terço de férias, serviço extraordinário, adicional noturno e adicional de insalubridade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8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600" b="1" dirty="0"/>
              <a:t>Paridade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pt-BR" b="1" u="sng" dirty="0"/>
              <a:t>Paridade</a:t>
            </a:r>
            <a:r>
              <a:rPr lang="pt-BR" dirty="0"/>
              <a:t> (</a:t>
            </a:r>
            <a:r>
              <a:rPr lang="pt-BR" b="1" dirty="0"/>
              <a:t>do latim </a:t>
            </a:r>
            <a:r>
              <a:rPr lang="pt-BR" b="1" dirty="0" err="1"/>
              <a:t>paritas</a:t>
            </a:r>
            <a:r>
              <a:rPr lang="pt-BR" b="1" dirty="0"/>
              <a:t> = paridade, parecença, semelhança) </a:t>
            </a:r>
          </a:p>
          <a:p>
            <a:pPr>
              <a:buFontTx/>
              <a:buNone/>
            </a:pPr>
            <a:r>
              <a:rPr lang="pt-BR" b="1" dirty="0"/>
              <a:t>	direito dos aposentados à revisão dos proventos na mesma proporção e data das alterações previstas para os servidores ativos, bem assim a extensão dos benefícios e vantagens a estes concedidos.</a:t>
            </a:r>
          </a:p>
          <a:p>
            <a:pPr>
              <a:buFontTx/>
              <a:buNone/>
            </a:pPr>
            <a:r>
              <a:rPr lang="pt-BR" b="1" dirty="0"/>
              <a:t>Revisão (reajuste): art. 37, X: igual para os inativos</a:t>
            </a:r>
          </a:p>
          <a:p>
            <a:pPr>
              <a:buFontTx/>
              <a:buNone/>
            </a:pPr>
            <a:r>
              <a:rPr lang="pt-BR" b="1" dirty="0"/>
              <a:t>Nem todas as vantagens criadas para os ativos se estendem aos inativos (somente as de cunho genérico, que não importem em aferição de desempenho ou qualquer outro fator vinculado a atividade)</a:t>
            </a:r>
          </a:p>
          <a:p>
            <a:pPr>
              <a:buFontTx/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51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Quais são os benefícios previdenciários?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  <a:defRPr/>
            </a:pPr>
            <a:r>
              <a:rPr lang="pt-BR" b="1" dirty="0"/>
              <a:t>art. 201 da CF: aposentadoria, salário-maternidade; salário-família; auxílio-reclusão; auxílio-doença, auxílio-acidente e pensão por morte.</a:t>
            </a:r>
          </a:p>
          <a:p>
            <a:pPr algn="just">
              <a:defRPr/>
            </a:pPr>
            <a:r>
              <a:rPr lang="pt-BR" b="1" dirty="0"/>
              <a:t>Considera-se regime próprio instituído quando previstos, pelo menos, </a:t>
            </a:r>
            <a:r>
              <a:rPr lang="pt-BR" b="1" dirty="0">
                <a:solidFill>
                  <a:srgbClr val="CC0000"/>
                </a:solidFill>
              </a:rPr>
              <a:t>a aposentadoria e a pensão.</a:t>
            </a:r>
            <a:r>
              <a:rPr lang="pt-BR" b="1" dirty="0"/>
              <a:t> </a:t>
            </a:r>
          </a:p>
          <a:p>
            <a:pPr algn="just">
              <a:defRPr/>
            </a:pPr>
            <a:r>
              <a:rPr lang="pt-BR" b="1" dirty="0"/>
              <a:t>Os demais benefícios poderão ficar por conta do ente federativo (benefícios administrativos).</a:t>
            </a:r>
          </a:p>
          <a:p>
            <a:pPr algn="just">
              <a:buNone/>
              <a:defRPr/>
            </a:pPr>
            <a:endParaRPr lang="pt-BR" b="1" dirty="0"/>
          </a:p>
          <a:p>
            <a:r>
              <a:rPr lang="pt-BR" dirty="0"/>
              <a:t>Muito comum requerimento de servidor aposentado: auxílio de 25% sobre os proventos de aposentadoria por invalidez em caso de assistência permanente de outra pessoa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9934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888" y="1285461"/>
            <a:ext cx="7886700" cy="425394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pt-BR" sz="4800" b="1" dirty="0"/>
              <a:t>APOSENTADORIA ESPECIAL (ATIVIDADES INSALUBRES OU PERIGOSAS)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303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SÚMULA VINCULANTE NO. 33 (obriga a Administração Pública)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pt-BR" b="1" dirty="0"/>
              <a:t>Aplicam-se ao servidor público, no que couber, as regras do Regime Geral de Previdência Social sobre aposentadoria especial de que trata o artigo 40, parágrafo 4º, inciso III, da Constituição Federal, até edição de lei complementar específica.</a:t>
            </a:r>
          </a:p>
          <a:p>
            <a:pPr>
              <a:defRPr/>
            </a:pPr>
            <a:endParaRPr lang="pt-BR" b="1" dirty="0"/>
          </a:p>
          <a:p>
            <a:pPr>
              <a:defRPr/>
            </a:pPr>
            <a:r>
              <a:rPr lang="pt-BR" b="1" dirty="0"/>
              <a:t> Notar que a súmula </a:t>
            </a:r>
            <a:r>
              <a:rPr lang="pt-BR" b="1" dirty="0">
                <a:solidFill>
                  <a:srgbClr val="FF0000"/>
                </a:solidFill>
              </a:rPr>
              <a:t>se refere a aposentadoria especial do servidor somente nos casos de insalubridade ( não atividades de risco, não pessoas com deficiência). Há proposta de incluir os segurados </a:t>
            </a:r>
            <a:r>
              <a:rPr lang="pt-BR" b="1" dirty="0" err="1">
                <a:solidFill>
                  <a:srgbClr val="FF0000"/>
                </a:solidFill>
              </a:rPr>
              <a:t>co</a:t>
            </a:r>
            <a:r>
              <a:rPr lang="pt-BR" b="1" dirty="0">
                <a:solidFill>
                  <a:srgbClr val="FF0000"/>
                </a:solidFill>
              </a:rPr>
              <a:t>, deficiência</a:t>
            </a:r>
          </a:p>
          <a:p>
            <a:pPr>
              <a:defRPr/>
            </a:pPr>
            <a:r>
              <a:rPr lang="pt-BR" b="1" dirty="0">
                <a:solidFill>
                  <a:srgbClr val="FF0000"/>
                </a:solidFill>
              </a:rPr>
              <a:t>Portanto: Os servidores com deficiência e os que exercem atividade de risco necessitam do Mandado de Injunção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13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 idx="4294967295"/>
          </p:nvPr>
        </p:nvSpPr>
        <p:spPr>
          <a:xfrm>
            <a:off x="334963" y="274638"/>
            <a:ext cx="11474451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3600" b="1" dirty="0">
                <a:latin typeface="+mn-lt"/>
              </a:rPr>
              <a:t>Requisitos para a concessão da aposentadoria especial – período de tempo e características</a:t>
            </a:r>
          </a:p>
        </p:txBody>
      </p:sp>
      <p:sp>
        <p:nvSpPr>
          <p:cNvPr id="2560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80975" y="1236665"/>
            <a:ext cx="11628439" cy="5426075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endParaRPr lang="pt-BR" altLang="pt-BR" sz="800" dirty="0"/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altLang="pt-BR" sz="2400" b="1" dirty="0"/>
              <a:t>Trabalho permanente, não ocasional , nem intermitente – 25 anos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altLang="pt-BR" sz="2400" b="1" dirty="0"/>
              <a:t>Tempo de efetivo exercício no serviço público: 10 anos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altLang="pt-BR" sz="2400" b="1" dirty="0"/>
              <a:t>Tempo no cargo: 05 anos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sz="2400" b="1" dirty="0"/>
              <a:t>O que se considera permanência: trabalho não ocasional nem intermitente, durante vinte e cinco anos, no qual a exposição do servidor seja indissociável da produção do bem ou da prestação do serviço, em decorrência da subordinação jurídica a qual se submete.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sz="2400" b="1" dirty="0"/>
              <a:t>Proventos: média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sz="2400" b="1" dirty="0"/>
              <a:t>Reajustes anuais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Ø"/>
            </a:pPr>
            <a:endParaRPr lang="pt-BR" sz="2400" b="1" dirty="0"/>
          </a:p>
          <a:p>
            <a:pPr eaLnBrk="1" hangingPunct="1">
              <a:lnSpc>
                <a:spcPct val="120000"/>
              </a:lnSpc>
            </a:pPr>
            <a:endParaRPr lang="pt-BR" sz="2400" b="1" dirty="0"/>
          </a:p>
          <a:p>
            <a:pPr algn="just" eaLnBrk="1" hangingPunct="1">
              <a:lnSpc>
                <a:spcPct val="70000"/>
              </a:lnSpc>
            </a:pPr>
            <a:endParaRPr lang="pt-BR" altLang="pt-BR" sz="1100" b="1" dirty="0"/>
          </a:p>
          <a:p>
            <a:pPr marL="228600" lvl="1" eaLnBrk="1" hangingPunct="1">
              <a:lnSpc>
                <a:spcPct val="70000"/>
              </a:lnSpc>
              <a:spcBef>
                <a:spcPts val="1000"/>
              </a:spcBef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254AB-CAE8-4F21-85BD-65DBFEC31019}" type="slidenum">
              <a:rPr lang="pt-BR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752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das pessoas com deficiência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Atualmente só existe previsão de aposentadoria para os segurados do RGPS (</a:t>
            </a:r>
            <a:r>
              <a:rPr lang="pt-BR" b="1" dirty="0">
                <a:solidFill>
                  <a:srgbClr val="FF0000"/>
                </a:solidFill>
              </a:rPr>
              <a:t>LC 142/2013</a:t>
            </a:r>
            <a:r>
              <a:rPr lang="pt-BR" b="1" dirty="0"/>
              <a:t>), regulamentada pelo Decreto no. </a:t>
            </a:r>
            <a:r>
              <a:rPr lang="pt-BR" b="1" dirty="0">
                <a:solidFill>
                  <a:srgbClr val="FF0000"/>
                </a:solidFill>
              </a:rPr>
              <a:t>8.145/2013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Concessão mediante mandado de injunção</a:t>
            </a:r>
            <a:endParaRPr lang="pt-BR" b="1" dirty="0"/>
          </a:p>
          <a:p>
            <a:pPr algn="just"/>
            <a:r>
              <a:rPr lang="pt-BR" b="1" dirty="0"/>
              <a:t>A avaliação deve ser médica e funcional: verificar se os impedimentos de natureza física, mental, intelectual ou sensorial podem obstruir a participação plena e efetiva do indivíduo na sociedade em igualdade de condições com outras pessoas – avaliação por equipe multidisciplinar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750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Pensões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Cálculo: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valor da totalidade dos proventos do servidor falecido ou da remuneração no cargo efetivo (se ativo), até o limite máximo estabelecido para os benefícios do RGPS (art. 201 da CF), acrescido de 70% da parcela excedente a este limite.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Dependentes: estabelecidos na lei local</a:t>
            </a:r>
          </a:p>
          <a:p>
            <a:r>
              <a:rPr lang="pt-BR" b="1" dirty="0"/>
              <a:t>Recomenda-se a adoção dos dispositivos da Lei federal no. 13.135/2015 (por lei)</a:t>
            </a:r>
          </a:p>
        </p:txBody>
      </p:sp>
    </p:spTree>
    <p:extLst>
      <p:ext uri="{BB962C8B-B14F-4D97-AF65-F5344CB8AC3E}">
        <p14:creationId xmlns:p14="http://schemas.microsoft.com/office/powerpoint/2010/main" val="3980596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Cálculo de pensão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06225" y="1659233"/>
            <a:ext cx="10515600" cy="4351338"/>
          </a:xfrm>
        </p:spPr>
        <p:txBody>
          <a:bodyPr/>
          <a:lstStyle/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Valor da Remuneração no cargo efetivo ou proventos do aposentado: R$ 1.899,00 -  valor da pensão será igual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2) Valor da Remuneração: </a:t>
            </a:r>
            <a:r>
              <a:rPr lang="pt-BR" altLang="pt-B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pt-BR" alt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$ 6.189,82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Cálculo da pensão: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a) R$ 6.189,82 – R$ 5.189,82= R$ 1.000,00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b) 70% de R$ 1.000,00 = R$ 700,00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c)Valor da pensão: R$ 5.189,82+ R$ 700,00</a:t>
            </a:r>
          </a:p>
          <a:p>
            <a:pPr algn="just">
              <a:buNone/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d) Valor a ser fixado: </a:t>
            </a:r>
            <a:r>
              <a:rPr lang="pt-BR" altLang="pt-B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pt-BR" alt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$ 5.889,82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579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13641"/>
            <a:ext cx="9144000" cy="2611225"/>
          </a:xfrm>
        </p:spPr>
        <p:txBody>
          <a:bodyPr>
            <a:noAutofit/>
          </a:bodyPr>
          <a:lstStyle/>
          <a:p>
            <a:r>
              <a:rPr lang="pt-BR" sz="3200" b="1" dirty="0"/>
              <a:t>Acompanhamento das rotinas de concessão e requerimentos</a:t>
            </a:r>
            <a:br>
              <a:rPr lang="pt-BR" sz="3200" b="1" dirty="0"/>
            </a:br>
            <a:r>
              <a:rPr lang="pt-BR" sz="3200" b="1" dirty="0"/>
              <a:t>Deliberações e supervisão dos conselheiros acerca da gestão dos benefícios</a:t>
            </a:r>
            <a:br>
              <a:rPr lang="pt-BR" sz="3200" b="1" dirty="0"/>
            </a:b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07930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Requerimentos dos benefícios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Requerimentos: formulários padronizados (?)</a:t>
            </a:r>
          </a:p>
          <a:p>
            <a:r>
              <a:rPr lang="pt-BR" b="1" dirty="0"/>
              <a:t>Servidor deve ter implementado os requisitos para obtenção do benefício</a:t>
            </a:r>
          </a:p>
          <a:p>
            <a:r>
              <a:rPr lang="pt-BR" b="1" dirty="0"/>
              <a:t>Fluxo do requerimento: demora na concessão: cuidado com o dano moral</a:t>
            </a:r>
          </a:p>
          <a:p>
            <a:r>
              <a:rPr lang="pt-BR" b="1" dirty="0"/>
              <a:t>Prazo de concessão</a:t>
            </a:r>
          </a:p>
          <a:p>
            <a:r>
              <a:rPr lang="pt-BR" b="1" dirty="0"/>
              <a:t>Servidor deve concordar com o benefício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30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Supervisão na gestão dos benefícios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b="1" dirty="0"/>
          </a:p>
          <a:p>
            <a:r>
              <a:rPr lang="pt-BR" b="1" dirty="0"/>
              <a:t>Atualização dos dados dos segurados e dependentes</a:t>
            </a:r>
          </a:p>
          <a:p>
            <a:r>
              <a:rPr lang="pt-BR" b="1" dirty="0"/>
              <a:t>Recadastramento</a:t>
            </a:r>
          </a:p>
          <a:p>
            <a:r>
              <a:rPr lang="pt-BR" b="1" dirty="0"/>
              <a:t>Revisões das aposentadorias por invalidez</a:t>
            </a:r>
          </a:p>
          <a:p>
            <a:r>
              <a:rPr lang="pt-BR" b="1" dirty="0"/>
              <a:t>Readaptações dos servidores: existe programa de readaptação? </a:t>
            </a:r>
          </a:p>
          <a:p>
            <a:r>
              <a:rPr lang="pt-BR" b="1" dirty="0"/>
              <a:t>O Executivo está fornecendo EPI (neutraliza ou elimina a nocividade)? (diminuição do número de aposentadoria especial)</a:t>
            </a:r>
          </a:p>
          <a:p>
            <a:pPr>
              <a:lnSpc>
                <a:spcPct val="80000"/>
              </a:lnSpc>
            </a:pPr>
            <a:r>
              <a:rPr lang="en-US" altLang="pt-BR" b="1" dirty="0" err="1"/>
              <a:t>Manifestar</a:t>
            </a:r>
            <a:r>
              <a:rPr lang="en-US" altLang="pt-BR" b="1" dirty="0"/>
              <a:t>-se </a:t>
            </a:r>
            <a:r>
              <a:rPr lang="en-US" altLang="pt-BR" b="1" dirty="0" err="1"/>
              <a:t>sobre</a:t>
            </a:r>
            <a:r>
              <a:rPr lang="en-US" altLang="pt-BR" b="1" dirty="0"/>
              <a:t> </a:t>
            </a:r>
            <a:r>
              <a:rPr lang="en-US" altLang="pt-BR" b="1" dirty="0" err="1"/>
              <a:t>questões</a:t>
            </a:r>
            <a:r>
              <a:rPr lang="en-US" altLang="pt-BR" b="1" dirty="0"/>
              <a:t> </a:t>
            </a:r>
            <a:r>
              <a:rPr lang="en-US" altLang="pt-BR" b="1" dirty="0" err="1"/>
              <a:t>polêmicas</a:t>
            </a:r>
            <a:r>
              <a:rPr lang="en-US" altLang="pt-BR" b="1" dirty="0"/>
              <a:t> </a:t>
            </a:r>
            <a:r>
              <a:rPr lang="en-US" altLang="pt-BR" b="1" dirty="0" err="1"/>
              <a:t>na</a:t>
            </a:r>
            <a:r>
              <a:rPr lang="en-US" altLang="pt-BR" b="1" dirty="0"/>
              <a:t> </a:t>
            </a:r>
            <a:r>
              <a:rPr lang="en-US" altLang="pt-BR" b="1" dirty="0" err="1"/>
              <a:t>concessão</a:t>
            </a:r>
            <a:r>
              <a:rPr lang="en-US" altLang="pt-BR" b="1" dirty="0"/>
              <a:t> de 	</a:t>
            </a:r>
            <a:r>
              <a:rPr lang="en-US" altLang="pt-BR" b="1" dirty="0" err="1"/>
              <a:t>benefícios</a:t>
            </a:r>
            <a:r>
              <a:rPr lang="en-US" altLang="pt-BR" b="1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pt-BR" b="1" dirty="0" err="1"/>
              <a:t>Manifestar</a:t>
            </a:r>
            <a:r>
              <a:rPr lang="en-US" altLang="pt-BR" b="1" dirty="0"/>
              <a:t>-se </a:t>
            </a:r>
            <a:r>
              <a:rPr lang="en-US" altLang="pt-BR" b="1" dirty="0" err="1"/>
              <a:t>sobre</a:t>
            </a:r>
            <a:r>
              <a:rPr lang="en-US" altLang="pt-BR" b="1" dirty="0"/>
              <a:t> </a:t>
            </a:r>
            <a:r>
              <a:rPr lang="en-US" altLang="pt-BR" b="1" dirty="0" err="1"/>
              <a:t>sobre</a:t>
            </a:r>
            <a:r>
              <a:rPr lang="en-US" altLang="pt-BR" b="1" dirty="0"/>
              <a:t> </a:t>
            </a:r>
            <a:r>
              <a:rPr lang="en-US" altLang="pt-BR" b="1" dirty="0" err="1"/>
              <a:t>planos</a:t>
            </a:r>
            <a:r>
              <a:rPr lang="en-US" altLang="pt-BR" b="1" dirty="0"/>
              <a:t> de </a:t>
            </a:r>
            <a:r>
              <a:rPr lang="en-US" altLang="pt-BR" b="1" dirty="0" err="1"/>
              <a:t>benefícios</a:t>
            </a:r>
            <a:r>
              <a:rPr lang="en-US" altLang="pt-BR" b="1" dirty="0"/>
              <a:t> para </a:t>
            </a:r>
            <a:r>
              <a:rPr lang="en-US" altLang="pt-BR" b="1" dirty="0" err="1"/>
              <a:t>servidores</a:t>
            </a:r>
            <a:r>
              <a:rPr lang="en-US" altLang="pt-BR" b="1" dirty="0"/>
              <a:t>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0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QUAIS OS LIMITES PARA O MUNICÍPIO LEGISLAR SOBRE PREVIDÊNCIA SOCIAL?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pt-BR" b="1" dirty="0"/>
              <a:t>Normas de observância obrigatória: Constituição Federal</a:t>
            </a:r>
          </a:p>
          <a:p>
            <a:pPr algn="just">
              <a:buNone/>
              <a:defRPr/>
            </a:pPr>
            <a:r>
              <a:rPr lang="pt-BR" b="1" dirty="0"/>
              <a:t>Competência concorrente da União e dos Estados para legislar sobre previdência social – art. 24, XII, CF.</a:t>
            </a:r>
          </a:p>
          <a:p>
            <a:pPr algn="just">
              <a:buNone/>
              <a:defRPr/>
            </a:pPr>
            <a:endParaRPr lang="pt-BR" b="1" dirty="0"/>
          </a:p>
          <a:p>
            <a:pPr algn="just">
              <a:buNone/>
              <a:defRPr/>
            </a:pPr>
            <a:r>
              <a:rPr lang="pt-BR" b="1" dirty="0"/>
              <a:t>União: </a:t>
            </a:r>
            <a:r>
              <a:rPr lang="pt-BR" b="1" dirty="0">
                <a:solidFill>
                  <a:srgbClr val="CC0000"/>
                </a:solidFill>
              </a:rPr>
              <a:t>normas gerais</a:t>
            </a:r>
            <a:r>
              <a:rPr lang="pt-BR" b="1" dirty="0"/>
              <a:t> </a:t>
            </a:r>
          </a:p>
          <a:p>
            <a:pPr algn="just">
              <a:buNone/>
              <a:defRPr/>
            </a:pPr>
            <a:r>
              <a:rPr lang="pt-BR" b="1" dirty="0"/>
              <a:t>Estados : </a:t>
            </a:r>
            <a:r>
              <a:rPr lang="pt-BR" b="1" dirty="0">
                <a:solidFill>
                  <a:srgbClr val="CC0000"/>
                </a:solidFill>
              </a:rPr>
              <a:t>suplementar</a:t>
            </a:r>
          </a:p>
          <a:p>
            <a:pPr algn="just">
              <a:buNone/>
              <a:defRPr/>
            </a:pPr>
            <a:r>
              <a:rPr lang="pt-BR" b="1" dirty="0"/>
              <a:t>Municípios: </a:t>
            </a:r>
            <a:r>
              <a:rPr lang="pt-BR" b="1" dirty="0">
                <a:solidFill>
                  <a:srgbClr val="CC0000"/>
                </a:solidFill>
              </a:rPr>
              <a:t>normas específicas</a:t>
            </a:r>
            <a:r>
              <a:rPr lang="pt-BR" b="1" dirty="0"/>
              <a:t> – art. 30,I,II, CF.</a:t>
            </a:r>
          </a:p>
          <a:p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006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Regime jurídico-funcional e regime próprio de previdência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b="1" dirty="0">
              <a:solidFill>
                <a:srgbClr val="FF0000"/>
              </a:solidFill>
            </a:endParaRPr>
          </a:p>
          <a:p>
            <a:r>
              <a:rPr lang="pt-BR" altLang="pt-BR" b="1" dirty="0">
                <a:solidFill>
                  <a:srgbClr val="FF0000"/>
                </a:solidFill>
              </a:rPr>
              <a:t>Regime jurídico-funcional: regime de trabalho (estatutário)</a:t>
            </a:r>
          </a:p>
          <a:p>
            <a:r>
              <a:rPr lang="pt-BR" altLang="pt-BR" b="1" dirty="0">
                <a:solidFill>
                  <a:srgbClr val="FF0000"/>
                </a:solidFill>
              </a:rPr>
              <a:t>Regime próprio de previdência: regime previdenciário</a:t>
            </a:r>
          </a:p>
          <a:p>
            <a:r>
              <a:rPr lang="pt-BR" altLang="pt-BR" b="1" dirty="0">
                <a:solidFill>
                  <a:srgbClr val="FF0000"/>
                </a:solidFill>
              </a:rPr>
              <a:t>Inter-relacionamento entre os dois regimes</a:t>
            </a:r>
            <a:r>
              <a:rPr lang="pt-BR" altLang="pt-BR" b="1" dirty="0"/>
              <a:t>: repercussão do regime estatutário no regime próprio: remuneração, exercício, carreira, cargo, contagem de tempo, afastamento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00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Princípios – art. 40 da CF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10748"/>
            <a:ext cx="10515600" cy="5158409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endParaRPr lang="pt-BR" sz="96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9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princípio do Equilíbrio financeiro/ atuarial</a:t>
            </a:r>
            <a:r>
              <a:rPr lang="pt-BR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Custo do plano de benefício a longo prazo: são levadas em consideração, 	dentre outros: a expectativa de vida, a taxa de crescimento salarial, 	projeção da aposentadoria por invalidez (quais categorias mais afetadas) 	aposentadorias ordinárias, a incidência da aposentadoria compulsória, as 	aposentadorias especiais</a:t>
            </a:r>
          </a:p>
          <a:p>
            <a:pPr algn="just">
              <a:defRPr/>
            </a:pPr>
            <a:r>
              <a:rPr lang="pt-BR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Conselho deve estar atento ao Impacto das leis que alteram remuneração de servidores, promoções, acessos, concessão de vantagens, paridade  - requerer estudo atuarial</a:t>
            </a:r>
          </a:p>
          <a:p>
            <a:pPr algn="just">
              <a:defRPr/>
            </a:pPr>
            <a:r>
              <a:rPr lang="pt-BR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Necessidade de avaliação atuarial (adequar o custeio)</a:t>
            </a:r>
          </a:p>
          <a:p>
            <a:pPr algn="just">
              <a:defRPr/>
            </a:pPr>
            <a:r>
              <a:rPr lang="pt-BR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Taxa de crescimento salarial</a:t>
            </a:r>
          </a:p>
          <a:p>
            <a:pPr algn="just">
              <a:defRPr/>
            </a:pPr>
            <a:r>
              <a:rPr lang="pt-B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princípio da </a:t>
            </a:r>
            <a:r>
              <a:rPr lang="pt-BR" sz="9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contributividade</a:t>
            </a:r>
            <a:r>
              <a:rPr lang="pt-B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(custeio</a:t>
            </a:r>
            <a:r>
              <a:rPr lang="pt-BR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 algn="just">
              <a:defRPr/>
            </a:pPr>
            <a:r>
              <a:rPr lang="pt-BR" sz="9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Não há benefício (inclusive majoração ou extensão) sem custeio(§ 5º, art. 195, CF – art. 24 da LRF)</a:t>
            </a:r>
          </a:p>
          <a:p>
            <a:pPr marL="0" indent="0" algn="just">
              <a:buNone/>
              <a:defRPr/>
            </a:pPr>
            <a:endParaRPr lang="pt-BR" sz="9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73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Quais as modalidades de aposentadoria atualmente existentes?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Na CF 88: contava-se tempo de serviço</a:t>
            </a:r>
          </a:p>
          <a:p>
            <a:r>
              <a:rPr lang="pt-BR" b="1" dirty="0"/>
              <a:t>Atualmente são 12: 04 (art. 40, § 1º.); 03 (art. 40,§4º); 03 (EC 41); 01 (EC 47); 01 (EC 70)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02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A análise dos requisitos para concessão dos benefícios previdenciários</a:t>
            </a:r>
            <a:br>
              <a:rPr lang="pt-BR" sz="3600" b="1" dirty="0"/>
            </a:b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Aposentadoria: Modalidades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Voluntária: </a:t>
            </a:r>
          </a:p>
          <a:p>
            <a:pPr marL="0" indent="0"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Por idade e tempo de contribuição</a:t>
            </a:r>
          </a:p>
          <a:p>
            <a:pPr marL="0" indent="0"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- Por idade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Invalidez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Compulsória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198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157" y="3733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SERVIDORES EM ATIVIDADE QUE SÓ REUNIRAM CONDIÇÕES PARA APOSENTADORIA VOLUNTÁRIA APÓS 31.12.2003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b="1" dirty="0"/>
          </a:p>
          <a:p>
            <a:r>
              <a:rPr lang="pt-BR" b="1" dirty="0">
                <a:solidFill>
                  <a:srgbClr val="FF0000"/>
                </a:solidFill>
              </a:rPr>
              <a:t>A  data de início no cargo efetivo</a:t>
            </a:r>
          </a:p>
          <a:p>
            <a:r>
              <a:rPr lang="pt-BR" b="1" dirty="0"/>
              <a:t>São três grupos:</a:t>
            </a:r>
          </a:p>
          <a:p>
            <a:r>
              <a:rPr lang="pt-BR" b="1" dirty="0"/>
              <a:t>PRIMEIRO GRUPO: ingresso até 16/12/98</a:t>
            </a:r>
          </a:p>
          <a:p>
            <a:pPr lvl="1"/>
            <a:r>
              <a:rPr lang="de-DE" b="1" dirty="0"/>
              <a:t>Art. 2o. da EC 41/03</a:t>
            </a:r>
            <a:endParaRPr lang="pt-BR" b="1" dirty="0"/>
          </a:p>
          <a:p>
            <a:pPr lvl="1"/>
            <a:r>
              <a:rPr lang="pt-BR" b="1" dirty="0"/>
              <a:t>Art. 3º da EC 47/2005</a:t>
            </a:r>
          </a:p>
          <a:p>
            <a:r>
              <a:rPr lang="pt-BR" b="1" dirty="0"/>
              <a:t>SEGUNDO GRUPO: ingresso até 31/12/2003</a:t>
            </a:r>
          </a:p>
          <a:p>
            <a:pPr lvl="1"/>
            <a:r>
              <a:rPr lang="pt-BR" b="1" dirty="0"/>
              <a:t>Art.40 da CF (nova redação)</a:t>
            </a:r>
          </a:p>
          <a:p>
            <a:pPr lvl="1"/>
            <a:r>
              <a:rPr lang="pt-BR" b="1" dirty="0"/>
              <a:t>Art. 3º. EC 41/2003</a:t>
            </a:r>
          </a:p>
          <a:p>
            <a:pPr lvl="1"/>
            <a:r>
              <a:rPr lang="pt-BR" b="1" dirty="0"/>
              <a:t>Art. 6º. da EC 41/2003	</a:t>
            </a:r>
          </a:p>
          <a:p>
            <a:r>
              <a:rPr lang="pt-BR" b="1" dirty="0"/>
              <a:t>TERCEIRO GRUPO–ingresso após 31.12.2003</a:t>
            </a:r>
          </a:p>
          <a:p>
            <a:pPr lvl="1"/>
            <a:r>
              <a:rPr lang="pt-BR" b="1" dirty="0"/>
              <a:t>Art. 40 (nova redação)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B84-E95E-466E-84E5-D5E22D8CA74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204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2109</Words>
  <Application>Microsoft Office PowerPoint</Application>
  <PresentationFormat>Widescreen</PresentationFormat>
  <Paragraphs>271</Paragraphs>
  <Slides>38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Wingdings</vt:lpstr>
      <vt:lpstr>Tema do Office</vt:lpstr>
      <vt:lpstr>Gestão de benefícios previdenciários</vt:lpstr>
      <vt:lpstr>Gestão de benefícios previdenciários</vt:lpstr>
      <vt:lpstr>Quais são os benefícios previdenciários?</vt:lpstr>
      <vt:lpstr>QUAIS OS LIMITES PARA O MUNICÍPIO LEGISLAR SOBRE PREVIDÊNCIA SOCIAL?</vt:lpstr>
      <vt:lpstr>Regime jurídico-funcional e regime próprio de previdência</vt:lpstr>
      <vt:lpstr>Princípios – art. 40 da CF</vt:lpstr>
      <vt:lpstr>Quais as modalidades de aposentadoria atualmente existentes?</vt:lpstr>
      <vt:lpstr>A análise dos requisitos para concessão dos benefícios previdenciários </vt:lpstr>
      <vt:lpstr>SERVIDORES EM ATIVIDADE QUE SÓ REUNIRAM CONDIÇÕES PARA APOSENTADORIA VOLUNTÁRIA APÓS 31.12.2003</vt:lpstr>
      <vt:lpstr>SERVIDORES COM DIREITO A APOSENTADORIA POR INVALIDEZ</vt:lpstr>
      <vt:lpstr>APOSENTADORIA – ART. 40</vt:lpstr>
      <vt:lpstr>Aposentadoria por contribuição e idade </vt:lpstr>
      <vt:lpstr>Aposentadoria por idade com proventos proporcionais </vt:lpstr>
      <vt:lpstr>Professor(a)que vai aposentar-se(aposentadoria especial) deve</vt:lpstr>
      <vt:lpstr>Aposentadoria dos exercentes de direção, coordenação e assessoramento pedagógico</vt:lpstr>
      <vt:lpstr>Aposentadoria dos especialistas da educação</vt:lpstr>
      <vt:lpstr>Aposentadoria compulsória</vt:lpstr>
      <vt:lpstr>Aposentadoria por invalidez</vt:lpstr>
      <vt:lpstr>Apresentação do PowerPoint</vt:lpstr>
      <vt:lpstr>Cálculo dos proventos</vt:lpstr>
      <vt:lpstr>Fator dia a ser utilizado no caso de aposentadoria com proventos proporcionais</vt:lpstr>
      <vt:lpstr>O QUE É REAJUSTAMENTO (vencimentos, proventos e pensões)?</vt:lpstr>
      <vt:lpstr>Apresentação do PowerPoint</vt:lpstr>
      <vt:lpstr>Servidor que vai aposentar-se com proventos integrais (art. 6º EC 41)</vt:lpstr>
      <vt:lpstr>Servidor que vai aposentar-se com proventos integrais (art. 3ºda EC 47/05)</vt:lpstr>
      <vt:lpstr>Apresentação do PowerPoint</vt:lpstr>
      <vt:lpstr>Aposentadoria por invalidez dos servidores que ingressaram até 31.12.2003 (concessão a partir de 01.01.2004)</vt:lpstr>
      <vt:lpstr>Cálculo de proventos nas regras transitórias</vt:lpstr>
      <vt:lpstr>Paridade</vt:lpstr>
      <vt:lpstr>APOSENTADORIA ESPECIAL (ATIVIDADES INSALUBRES OU PERIGOSAS)</vt:lpstr>
      <vt:lpstr>SÚMULA VINCULANTE NO. 33 (obriga a Administração Pública)</vt:lpstr>
      <vt:lpstr>Requisitos para a concessão da aposentadoria especial – período de tempo e características</vt:lpstr>
      <vt:lpstr>Aposentadoria das pessoas com deficiência</vt:lpstr>
      <vt:lpstr>Pensões</vt:lpstr>
      <vt:lpstr>Cálculo de pensão</vt:lpstr>
      <vt:lpstr>Acompanhamento das rotinas de concessão e requerimentos Deliberações e supervisão dos conselheiros acerca da gestão dos benefícios </vt:lpstr>
      <vt:lpstr>Requerimentos dos benefícios</vt:lpstr>
      <vt:lpstr>Supervisão na gestão dos benefícios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benefícios previdenciários</dc:title>
  <dc:creator>Adriano Postal</dc:creator>
  <cp:lastModifiedBy>Adriano Postal</cp:lastModifiedBy>
  <cp:revision>32</cp:revision>
  <dcterms:created xsi:type="dcterms:W3CDTF">2016-11-23T03:13:48Z</dcterms:created>
  <dcterms:modified xsi:type="dcterms:W3CDTF">2016-11-24T14:27:05Z</dcterms:modified>
</cp:coreProperties>
</file>